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60" r:id="rId5"/>
    <p:sldId id="259" r:id="rId6"/>
    <p:sldId id="261" r:id="rId7"/>
    <p:sldId id="266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65" r:id="rId16"/>
  </p:sldIdLst>
  <p:sldSz cx="9144000" cy="5143500" type="screen16x9"/>
  <p:notesSz cx="6858000" cy="9144000"/>
  <p:embeddedFontLst>
    <p:embeddedFont>
      <p:font typeface="나눔바른펜" panose="020B0600000101010101" charset="-127"/>
      <p:regular r:id="rId17"/>
      <p:bold r:id="rId18"/>
    </p:embeddedFont>
    <p:embeddedFont>
      <p:font typeface="BusanBada" panose="02000603000000000000" pitchFamily="2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-윤고딕330" panose="0203050400010101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10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55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9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211960" y="0"/>
            <a:ext cx="720080" cy="1635646"/>
            <a:chOff x="683568" y="0"/>
            <a:chExt cx="720080" cy="1635646"/>
          </a:xfrm>
        </p:grpSpPr>
        <p:sp>
          <p:nvSpPr>
            <p:cNvPr id="8" name="타원 7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43608" y="0"/>
              <a:ext cx="0" cy="9875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75391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4211960" y="2322"/>
            <a:ext cx="720080" cy="1084409"/>
            <a:chOff x="683568" y="551237"/>
            <a:chExt cx="720080" cy="1084409"/>
          </a:xfrm>
        </p:grpSpPr>
        <p:sp>
          <p:nvSpPr>
            <p:cNvPr id="14" name="타원 13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043608" y="551237"/>
              <a:ext cx="0" cy="4363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64055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821462"/>
            <a:ext cx="9144000" cy="4322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79512" y="10148"/>
            <a:ext cx="720080" cy="1008112"/>
            <a:chOff x="683568" y="627534"/>
            <a:chExt cx="720080" cy="1008112"/>
          </a:xfrm>
        </p:grpSpPr>
        <p:sp>
          <p:nvSpPr>
            <p:cNvPr id="11" name="타원 10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43608" y="627534"/>
              <a:ext cx="0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1" name="이등변 삼각형 20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03128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02000" y="2017752"/>
            <a:ext cx="5934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BusanBada" panose="02000603000000000000" pitchFamily="2" charset="-127"/>
                <a:ea typeface="BusanBada" panose="02000603000000000000" pitchFamily="2" charset="-127"/>
              </a:rPr>
              <a:t>컴퓨터 그래픽스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08158" y="2925693"/>
            <a:ext cx="1917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5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주차 실습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1B518-1728-47BB-A624-C6303A135700}"/>
              </a:ext>
            </a:extLst>
          </p:cNvPr>
          <p:cNvSpPr txBox="1"/>
          <p:nvPr/>
        </p:nvSpPr>
        <p:spPr>
          <a:xfrm>
            <a:off x="3407257" y="3651870"/>
            <a:ext cx="23294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S Class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2015125085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황보경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2016125052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이상헌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2017125035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서정환</a:t>
            </a:r>
          </a:p>
        </p:txBody>
      </p:sp>
    </p:spTree>
    <p:extLst>
      <p:ext uri="{BB962C8B-B14F-4D97-AF65-F5344CB8AC3E}">
        <p14:creationId xmlns:p14="http://schemas.microsoft.com/office/powerpoint/2010/main" val="342052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9592" y="339502"/>
            <a:ext cx="7635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5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출력 결과 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(Gaussian Blurring)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6B0C50-4E6A-4B96-A01E-6AF6F6C923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039118"/>
            <a:ext cx="3744416" cy="17984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26631A-B92D-431B-BDDF-273713405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037249"/>
            <a:ext cx="3744416" cy="17982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543D5-27DF-4351-8A31-95A456C1E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30" y="3169696"/>
            <a:ext cx="3731860" cy="1798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F8E795-6A7E-40C5-9A2C-A8C41BD6F4BD}"/>
              </a:ext>
            </a:extLst>
          </p:cNvPr>
          <p:cNvSpPr txBox="1"/>
          <p:nvPr/>
        </p:nvSpPr>
        <p:spPr>
          <a:xfrm>
            <a:off x="4355976" y="3169696"/>
            <a:ext cx="30963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오차값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355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363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351</a:t>
            </a:r>
          </a:p>
        </p:txBody>
      </p:sp>
    </p:spTree>
    <p:extLst>
      <p:ext uri="{BB962C8B-B14F-4D97-AF65-F5344CB8AC3E}">
        <p14:creationId xmlns:p14="http://schemas.microsoft.com/office/powerpoint/2010/main" val="78665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9592" y="339502"/>
            <a:ext cx="5176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5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출력 결과 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(Median)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6B0C50-4E6A-4B96-A01E-6AF6F6C923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040050"/>
            <a:ext cx="3744416" cy="17965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26631A-B92D-431B-BDDF-273713405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038182"/>
            <a:ext cx="3744416" cy="17963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543D5-27DF-4351-8A31-95A456C1E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" y="3169696"/>
            <a:ext cx="3736027" cy="1798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D297EE-DF06-4563-8A87-733DB30E4A05}"/>
              </a:ext>
            </a:extLst>
          </p:cNvPr>
          <p:cNvSpPr txBox="1"/>
          <p:nvPr/>
        </p:nvSpPr>
        <p:spPr>
          <a:xfrm>
            <a:off x="4355976" y="3169696"/>
            <a:ext cx="30963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오차값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367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373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373</a:t>
            </a:r>
          </a:p>
        </p:txBody>
      </p:sp>
    </p:spTree>
    <p:extLst>
      <p:ext uri="{BB962C8B-B14F-4D97-AF65-F5344CB8AC3E}">
        <p14:creationId xmlns:p14="http://schemas.microsoft.com/office/powerpoint/2010/main" val="407323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9592" y="339502"/>
            <a:ext cx="4551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5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출력 결과 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(</a:t>
            </a:r>
            <a:r>
              <a:rPr lang="ko-KR" altLang="en-US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분석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)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30A06-D6E4-42C4-A914-8EEAA45D1075}"/>
              </a:ext>
            </a:extLst>
          </p:cNvPr>
          <p:cNvSpPr txBox="1"/>
          <p:nvPr/>
        </p:nvSpPr>
        <p:spPr>
          <a:xfrm>
            <a:off x="971600" y="1103422"/>
            <a:ext cx="30963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Convolution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오차값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364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361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48978-58E4-4A0D-B7D2-0CB1B0E11D10}"/>
              </a:ext>
            </a:extLst>
          </p:cNvPr>
          <p:cNvSpPr txBox="1"/>
          <p:nvPr/>
        </p:nvSpPr>
        <p:spPr>
          <a:xfrm>
            <a:off x="4860030" y="1096259"/>
            <a:ext cx="30963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Average Blurring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오차값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356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370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373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181852-3945-4D22-9358-485416E28D2A}"/>
              </a:ext>
            </a:extLst>
          </p:cNvPr>
          <p:cNvSpPr txBox="1"/>
          <p:nvPr/>
        </p:nvSpPr>
        <p:spPr>
          <a:xfrm>
            <a:off x="971599" y="2232990"/>
            <a:ext cx="30963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Gaussian Blurring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오차값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355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363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351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FCE3F-6A09-4199-84F7-22648BB0C924}"/>
              </a:ext>
            </a:extLst>
          </p:cNvPr>
          <p:cNvSpPr txBox="1"/>
          <p:nvPr/>
        </p:nvSpPr>
        <p:spPr>
          <a:xfrm>
            <a:off x="4860031" y="2228671"/>
            <a:ext cx="30963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Median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오차값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367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373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308AA-4D7B-473F-9C76-2F13C2737748}"/>
              </a:ext>
            </a:extLst>
          </p:cNvPr>
          <p:cNvSpPr txBox="1"/>
          <p:nvPr/>
        </p:nvSpPr>
        <p:spPr>
          <a:xfrm>
            <a:off x="2123728" y="3683926"/>
            <a:ext cx="43204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 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따른 최소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오차값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355 - Gaussian Blurring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361 - Convolution 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351 - Gaussian Blurring</a:t>
            </a:r>
          </a:p>
        </p:txBody>
      </p:sp>
    </p:spTree>
    <p:extLst>
      <p:ext uri="{BB962C8B-B14F-4D97-AF65-F5344CB8AC3E}">
        <p14:creationId xmlns:p14="http://schemas.microsoft.com/office/powerpoint/2010/main" val="130657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199" y="2110750"/>
            <a:ext cx="38876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Thank you</a:t>
            </a:r>
            <a:endParaRPr lang="ko-KR" altLang="en-US" sz="6600" dirty="0">
              <a:solidFill>
                <a:srgbClr val="FFC22B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5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99778" y="1188358"/>
            <a:ext cx="10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300" dirty="0">
                <a:latin typeface="BusanBada" panose="02000603000000000000" pitchFamily="2" charset="-127"/>
                <a:ea typeface="BusanBada" panose="02000603000000000000" pitchFamily="2" charset="-127"/>
              </a:rPr>
              <a:t>Index</a:t>
            </a:r>
            <a:endParaRPr lang="ko-KR" altLang="en-US" sz="2200" spc="3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BD2715-70D9-40D2-A267-5F2BDBF99832}"/>
              </a:ext>
            </a:extLst>
          </p:cNvPr>
          <p:cNvGrpSpPr/>
          <p:nvPr/>
        </p:nvGrpSpPr>
        <p:grpSpPr>
          <a:xfrm>
            <a:off x="3476187" y="1995686"/>
            <a:ext cx="2191626" cy="2384798"/>
            <a:chOff x="3256227" y="1944701"/>
            <a:chExt cx="2191626" cy="2384798"/>
          </a:xfrm>
        </p:grpSpPr>
        <p:sp>
          <p:nvSpPr>
            <p:cNvPr id="30" name="TextBox 29"/>
            <p:cNvSpPr txBox="1"/>
            <p:nvPr/>
          </p:nvSpPr>
          <p:spPr>
            <a:xfrm>
              <a:off x="3259659" y="1944701"/>
              <a:ext cx="2185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001/  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실습 목표</a:t>
              </a:r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        </a:t>
              </a:r>
              <a:endPara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56227" y="2457199"/>
              <a:ext cx="1741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002/ 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영상 필터링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56227" y="2969697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003/ 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영상 필터링 코드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56227" y="3482195"/>
              <a:ext cx="11785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004/  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출력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6227" y="3990945"/>
              <a:ext cx="1697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005/  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출력 결과</a:t>
              </a:r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 </a:t>
              </a:r>
              <a:endPara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endParaRPr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3900096" y="1693940"/>
            <a:ext cx="1343808" cy="0"/>
          </a:xfrm>
          <a:prstGeom prst="line">
            <a:avLst/>
          </a:prstGeom>
          <a:ln w="12700" cap="rnd">
            <a:solidFill>
              <a:srgbClr val="281A16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4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343233"/>
            <a:ext cx="28712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1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실습 목표</a:t>
            </a:r>
          </a:p>
        </p:txBody>
      </p:sp>
      <p:pic>
        <p:nvPicPr>
          <p:cNvPr id="5" name="table">
            <a:extLst>
              <a:ext uri="{FF2B5EF4-FFF2-40B4-BE49-F238E27FC236}">
                <a16:creationId xmlns:a16="http://schemas.microsoft.com/office/drawing/2014/main" id="{584C9243-A257-44A5-BE3E-FA0E413C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838" y="1563638"/>
            <a:ext cx="596432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8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387413"/>
            <a:ext cx="34804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2 </a:t>
            </a:r>
            <a:r>
              <a:rPr lang="ko-KR" altLang="en-US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영상 필터링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526F3-0E00-4849-B6E0-9F632F595A02}"/>
              </a:ext>
            </a:extLst>
          </p:cNvPr>
          <p:cNvSpPr txBox="1"/>
          <p:nvPr/>
        </p:nvSpPr>
        <p:spPr>
          <a:xfrm>
            <a:off x="507337" y="1156854"/>
            <a:ext cx="723467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Convolution</a:t>
            </a:r>
            <a:b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하나의 함수와 또 다른 함수를 반전 이동한 값을 곱한 다음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구간에 대해 적분하여 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새로운 함수를 구하는 수학 연산자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Average</a:t>
            </a:r>
            <a:b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범위내 이웃 픽셀의 평균을 결과 이미지의 픽셀 값으로 하는 평균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블러링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Gaussian</a:t>
            </a:r>
            <a:b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모든 픽셀에 똑같은 가중치를 부여했던 평균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블러링과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달리 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가우시안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블러링은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중심에 있는 픽셀에 높은 가중치를 부여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Median</a:t>
            </a:r>
            <a:b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관심화소 주변으로 지정한 커널 크기내의 픽셀을 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크기순으로 정렬한 후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중간값을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뽑아서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픽셀값으로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사용합니다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33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387413"/>
            <a:ext cx="47163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3 </a:t>
            </a:r>
            <a:r>
              <a:rPr lang="ko-KR" altLang="en-US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영상 필터링 코드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6FCA5D1-EDBF-449A-842B-9FC17451D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03497"/>
            <a:ext cx="6048672" cy="2425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A3AC5-2476-40F1-9443-A950179F0168}"/>
              </a:ext>
            </a:extLst>
          </p:cNvPr>
          <p:cNvSpPr txBox="1"/>
          <p:nvPr/>
        </p:nvSpPr>
        <p:spPr>
          <a:xfrm>
            <a:off x="539552" y="3651870"/>
            <a:ext cx="7637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22 ~ 23: 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원본 이미지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잡음을 포함한 이미지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read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25 ~ : 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잡음을 포함한 이미지에 필터링을 하는 함수 </a:t>
            </a:r>
            <a:r>
              <a:rPr lang="en-US" altLang="ko-KR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img_remake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() 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선언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32 ~ 35: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 줄마다 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Convolution, Average blurring, Gaussian blurring, Median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기법을 이용하여 필터링</a:t>
            </a:r>
            <a:endParaRPr lang="en-US" altLang="ko-KR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37 ~ 40: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필터링 된 이미지의 평균 </a:t>
            </a:r>
            <a:r>
              <a:rPr lang="ko-KR" altLang="en-US" sz="16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오차값을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구함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8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9592" y="362149"/>
            <a:ext cx="47163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3 </a:t>
            </a:r>
            <a:r>
              <a:rPr lang="ko-KR" altLang="en-US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영상 필터링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6B2F4-25A0-4B20-8814-CAF81186E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43" y="974314"/>
            <a:ext cx="6734509" cy="231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595D83-6075-43F2-BC41-42FAA3047A8B}"/>
              </a:ext>
            </a:extLst>
          </p:cNvPr>
          <p:cNvSpPr txBox="1"/>
          <p:nvPr/>
        </p:nvSpPr>
        <p:spPr>
          <a:xfrm>
            <a:off x="467544" y="3511030"/>
            <a:ext cx="87004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45 ~ 62 : Mode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 따라서 잡음을 포함한 이미지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필터링 된 이미지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원본 이미지 차례로 출력하고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	 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필터링 된 이미지 위에 필터링 된 이미지와 잡음을 포함한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이미지간의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오차를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print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47, 48 : Convolution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필터링 된 이미지를 출력</a:t>
            </a:r>
            <a:endParaRPr lang="en-US" altLang="ko-KR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52, 53 : Average blurring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필터링 된 이미지를 출력</a:t>
            </a:r>
            <a:endParaRPr lang="en-US" altLang="ko-KR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57, 58 : Gaussian blurring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필터링 된 이미지를 출력</a:t>
            </a:r>
            <a:endParaRPr lang="en-US" altLang="ko-KR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61, 62 : Median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필터링 된 이미지를 출력</a:t>
            </a:r>
            <a:endParaRPr lang="en-US" altLang="ko-KR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02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9592" y="339502"/>
            <a:ext cx="1736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4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출력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6BA5F-27D5-461E-86C9-01510CEF2F0D}"/>
              </a:ext>
            </a:extLst>
          </p:cNvPr>
          <p:cNvSpPr txBox="1"/>
          <p:nvPr/>
        </p:nvSpPr>
        <p:spPr>
          <a:xfrm>
            <a:off x="539552" y="3137213"/>
            <a:ext cx="84969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 ~ 20 : Trackbar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에서 조절된 값을 필터링 하는 함수에 인자로 입력하는 함수 선언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- 6 ~ 8 :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마스크 사이즈는 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1,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필터링 모드 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3, Kernel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array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</a:t>
            </a:r>
            <a:r>
              <a:rPr lang="en-US" altLang="ko-KR" sz="16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getGaussianKernel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   	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함수를 이용하여 초기화</a:t>
            </a:r>
            <a:endParaRPr lang="en-US" altLang="ko-KR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- 10 ~ 15 :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마스크 사이즈와 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Kernel array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반환하는 함수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	    Mask Size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x mod 2 = 1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인 값만 인자로 받기에 실제로는 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size*2 +1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</a:t>
            </a:r>
            <a:r>
              <a:rPr lang="ko-KR" altLang="en-US" sz="16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입력받음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	   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마스크 사이즈에 맞춰서 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Kernel array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반환</a:t>
            </a:r>
            <a:endParaRPr lang="en-US" altLang="ko-KR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- 17 ~ 20 : </a:t>
            </a: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필터링 종류를 바꾸는 함수</a:t>
            </a:r>
            <a:r>
              <a:rPr lang="en-US" altLang="ko-KR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64 ~ 67 : Window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이름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트랙바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이미지를 출력</a:t>
            </a:r>
            <a:endParaRPr lang="ko-KR" altLang="en-US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A164D-BCF2-41AA-B0FD-4D118BB07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08943"/>
            <a:ext cx="4630722" cy="1946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356D09-9038-40B0-A3CA-F53AEB49C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313723"/>
            <a:ext cx="3600400" cy="4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9592" y="339502"/>
            <a:ext cx="6266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5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출력 결과 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(Convolution)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6B0C50-4E6A-4B96-A01E-6AF6F6C923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033356"/>
            <a:ext cx="3744416" cy="18099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26631A-B92D-431B-BDDF-273713405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033356"/>
            <a:ext cx="3744416" cy="18060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543D5-27DF-4351-8A31-95A456C1E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3169696"/>
            <a:ext cx="3744416" cy="1798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E0561E-5F90-4193-92BB-76E421D4D535}"/>
              </a:ext>
            </a:extLst>
          </p:cNvPr>
          <p:cNvSpPr txBox="1"/>
          <p:nvPr/>
        </p:nvSpPr>
        <p:spPr>
          <a:xfrm>
            <a:off x="4355976" y="3169696"/>
            <a:ext cx="30963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오차값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364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361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360</a:t>
            </a:r>
          </a:p>
        </p:txBody>
      </p:sp>
    </p:spTree>
    <p:extLst>
      <p:ext uri="{BB962C8B-B14F-4D97-AF65-F5344CB8AC3E}">
        <p14:creationId xmlns:p14="http://schemas.microsoft.com/office/powerpoint/2010/main" val="41109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9592" y="339502"/>
            <a:ext cx="74334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5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출력 결과 </a:t>
            </a:r>
            <a:r>
              <a:rPr lang="en-US" altLang="ko-KR" sz="4400" dirty="0">
                <a:latin typeface="BusanBada" panose="02000603000000000000" pitchFamily="2" charset="-127"/>
                <a:ea typeface="BusanBada" panose="02000603000000000000" pitchFamily="2" charset="-127"/>
              </a:rPr>
              <a:t>(Average Blurring)</a:t>
            </a:r>
            <a:endParaRPr lang="ko-KR" altLang="en-US" sz="4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6B0C50-4E6A-4B96-A01E-6AF6F6C923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038966"/>
            <a:ext cx="3744416" cy="17987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26631A-B92D-431B-BDDF-273713405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26" y="1033356"/>
            <a:ext cx="3744132" cy="18060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543D5-27DF-4351-8A31-95A456C1E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7" y="3169696"/>
            <a:ext cx="3724126" cy="1798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C774F-3FB7-458E-B8BE-778AB537C73F}"/>
              </a:ext>
            </a:extLst>
          </p:cNvPr>
          <p:cNvSpPr txBox="1"/>
          <p:nvPr/>
        </p:nvSpPr>
        <p:spPr>
          <a:xfrm>
            <a:off x="4355976" y="3169696"/>
            <a:ext cx="30963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오차값</a:t>
            </a:r>
            <a:endParaRPr lang="en-US" altLang="ko-KR" sz="1600" dirty="0">
              <a:solidFill>
                <a:srgbClr val="FFC22B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356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370</a:t>
            </a:r>
          </a:p>
          <a:p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Mask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Size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C22B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373</a:t>
            </a:r>
          </a:p>
        </p:txBody>
      </p:sp>
    </p:spTree>
    <p:extLst>
      <p:ext uri="{BB962C8B-B14F-4D97-AF65-F5344CB8AC3E}">
        <p14:creationId xmlns:p14="http://schemas.microsoft.com/office/powerpoint/2010/main" val="3137772520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,마무리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6600" dirty="0" smtClean="0">
            <a:solidFill>
              <a:srgbClr val="FFC22B"/>
            </a:solidFill>
            <a:latin typeface="BusanBada" panose="02000603000000000000" pitchFamily="2" charset="-127"/>
            <a:ea typeface="BusanBada" panose="02000603000000000000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387</Words>
  <Application>Microsoft Office PowerPoint</Application>
  <PresentationFormat>화면 슬라이드 쇼(16:9)</PresentationFormat>
  <Paragraphs>91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Arial</vt:lpstr>
      <vt:lpstr>BusanBada</vt:lpstr>
      <vt:lpstr>나눔바른펜</vt:lpstr>
      <vt:lpstr>맑은 고딕</vt:lpstr>
      <vt:lpstr>-윤고딕330</vt:lpstr>
      <vt:lpstr>메인,마무리</vt:lpstr>
      <vt:lpstr>목차</vt:lpstr>
      <vt:lpstr>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강혜란</dc:creator>
  <cp:lastModifiedBy>황보경(소프트웨어학과(학부))</cp:lastModifiedBy>
  <cp:revision>23</cp:revision>
  <dcterms:created xsi:type="dcterms:W3CDTF">2016-07-29T12:22:46Z</dcterms:created>
  <dcterms:modified xsi:type="dcterms:W3CDTF">2019-04-05T06:03:10Z</dcterms:modified>
</cp:coreProperties>
</file>